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D73656-DE8E-4966-AAE4-D3DC9A347F0A}" type="datetimeFigureOut">
              <a:rPr lang="en-US" smtClean="0"/>
              <a:t>6/11/2022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9DECB-8E37-4A30-8FCF-400A1F3104BF}" type="slidenum">
              <a:rPr lang="en-US" smtClean="0"/>
              <a:t>‹#›</a:t>
            </a:fld>
            <a:endParaRPr lang="en-US"/>
          </a:p>
        </p:txBody>
      </p:sp>
    </p:spTree>
    <p:extLst>
      <p:ext uri="{BB962C8B-B14F-4D97-AF65-F5344CB8AC3E}">
        <p14:creationId xmlns:p14="http://schemas.microsoft.com/office/powerpoint/2010/main" val="3013355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73656-DE8E-4966-AAE4-D3DC9A347F0A}" type="datetimeFigureOut">
              <a:rPr lang="en-US" smtClean="0"/>
              <a:t>6/11/2022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9DECB-8E37-4A30-8FCF-400A1F3104BF}" type="slidenum">
              <a:rPr lang="en-US" smtClean="0"/>
              <a:t>‹#›</a:t>
            </a:fld>
            <a:endParaRPr lang="en-US"/>
          </a:p>
        </p:txBody>
      </p:sp>
    </p:spTree>
    <p:extLst>
      <p:ext uri="{BB962C8B-B14F-4D97-AF65-F5344CB8AC3E}">
        <p14:creationId xmlns:p14="http://schemas.microsoft.com/office/powerpoint/2010/main" val="399866120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991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defRPr/>
            </a:pPr>
            <a:r>
              <a:rPr lang="en-GB" sz="1800" b="1" smtClean="0">
                <a:solidFill>
                  <a:srgbClr val="7030A0"/>
                </a:solidFill>
                <a:effectLst>
                  <a:outerShdw blurRad="38100" dist="38100" dir="2700000" algn="tl">
                    <a:srgbClr val="000000">
                      <a:alpha val="43137"/>
                    </a:srgbClr>
                  </a:outerShdw>
                </a:effectLst>
              </a:rPr>
              <a:t>“Foreseeing the future on the professional development in the framework of technology transfer to the Arab states under the umbrella of multilateral international agreements”</a:t>
            </a:r>
            <a:br>
              <a:rPr lang="en-GB" sz="1800" b="1" smtClean="0">
                <a:solidFill>
                  <a:srgbClr val="7030A0"/>
                </a:solidFill>
                <a:effectLst>
                  <a:outerShdw blurRad="38100" dist="38100" dir="2700000" algn="tl">
                    <a:srgbClr val="000000">
                      <a:alpha val="43137"/>
                    </a:srgbClr>
                  </a:outerShdw>
                </a:effectLst>
              </a:rPr>
            </a:br>
            <a:r>
              <a:rPr lang="ar-SA" sz="2000" b="1" smtClean="0">
                <a:solidFill>
                  <a:srgbClr val="7030A0"/>
                </a:solidFill>
                <a:effectLst>
                  <a:outerShdw blurRad="38100" dist="38100" dir="2700000" algn="tl">
                    <a:srgbClr val="000000">
                      <a:alpha val="43137"/>
                    </a:srgbClr>
                  </a:outerShdw>
                </a:effectLst>
              </a:rPr>
              <a:t> </a:t>
            </a:r>
            <a:r>
              <a:rPr lang="en-US" sz="1600" b="1" smtClean="0">
                <a:solidFill>
                  <a:srgbClr val="7030A0"/>
                </a:solidFill>
                <a:effectLst>
                  <a:outerShdw blurRad="38100" dist="38100" dir="2700000" algn="tl">
                    <a:srgbClr val="000000">
                      <a:alpha val="43137"/>
                    </a:srgbClr>
                  </a:outerShdw>
                </a:effectLst>
              </a:rPr>
              <a:t>Saturday</a:t>
            </a:r>
            <a:r>
              <a:rPr lang="en-US" sz="2000" b="1" smtClean="0">
                <a:solidFill>
                  <a:srgbClr val="7030A0"/>
                </a:solidFill>
                <a:effectLst>
                  <a:outerShdw blurRad="38100" dist="38100" dir="2700000" algn="tl">
                    <a:srgbClr val="000000">
                      <a:alpha val="43137"/>
                    </a:srgbClr>
                  </a:outerShdw>
                </a:effectLst>
              </a:rPr>
              <a:t>, </a:t>
            </a:r>
            <a:r>
              <a:rPr lang="en-US" sz="1600" b="1" smtClean="0">
                <a:solidFill>
                  <a:srgbClr val="7030A0"/>
                </a:solidFill>
                <a:effectLst>
                  <a:outerShdw blurRad="38100" dist="38100" dir="2700000" algn="tl">
                    <a:srgbClr val="000000">
                      <a:alpha val="43137"/>
                    </a:srgbClr>
                  </a:outerShdw>
                </a:effectLst>
              </a:rPr>
              <a:t>March 26, 2022,  Salah El Din Ballroom, Sheraton Cairo Hotel</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0099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defRPr/>
            </a:pPr>
            <a:r>
              <a:rPr lang="en-US" b="1" smtClean="0">
                <a:solidFill>
                  <a:srgbClr val="00B050"/>
                </a:solidFill>
                <a:effectLst>
                  <a:outerShdw blurRad="38100" dist="38100" dir="2700000" algn="tl">
                    <a:srgbClr val="000000">
                      <a:alpha val="43137"/>
                    </a:srgbClr>
                  </a:outerShdw>
                </a:effectLst>
              </a:rPr>
              <a:t>LOTUS</a:t>
            </a:r>
            <a:r>
              <a:rPr lang="en-US" b="1" baseline="30000" smtClean="0">
                <a:solidFill>
                  <a:srgbClr val="00B050"/>
                </a:solidFill>
                <a:effectLst>
                  <a:outerShdw blurRad="38100" dist="38100" dir="2700000" algn="tl">
                    <a:srgbClr val="000000">
                      <a:alpha val="43137"/>
                    </a:srgbClr>
                  </a:outerShdw>
                </a:effectLst>
              </a:rPr>
              <a:t>TTD</a:t>
            </a:r>
            <a:endParaRPr lang="en-US" b="1" dirty="0">
              <a:solidFill>
                <a:srgbClr val="00B050"/>
              </a:solidFill>
              <a:effectLst>
                <a:outerShdw blurRad="38100" dist="38100" dir="2700000" algn="tl">
                  <a:srgbClr val="000000">
                    <a:alpha val="43137"/>
                  </a:srgbClr>
                </a:outerShdw>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4291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sz="3200" smtClean="0"/>
              <a:t>Activities : On Going Project</a:t>
            </a:r>
            <a:endParaRPr lang="en-US" sz="320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3409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8830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defRPr/>
            </a:pPr>
            <a:r>
              <a:rPr lang="en-US" sz="3200" b="1" smtClean="0">
                <a:solidFill>
                  <a:srgbClr val="0000FF"/>
                </a:solidFill>
                <a:effectLst>
                  <a:outerShdw blurRad="38100" dist="38100" dir="2700000" algn="tl">
                    <a:srgbClr val="000000">
                      <a:alpha val="43137"/>
                    </a:srgbClr>
                  </a:outerShdw>
                </a:effectLst>
              </a:rPr>
              <a:t/>
            </a:r>
            <a:br>
              <a:rPr lang="en-US" sz="3200" b="1" smtClean="0">
                <a:solidFill>
                  <a:srgbClr val="0000FF"/>
                </a:solidFill>
                <a:effectLst>
                  <a:outerShdw blurRad="38100" dist="38100" dir="2700000" algn="tl">
                    <a:srgbClr val="000000">
                      <a:alpha val="43137"/>
                    </a:srgbClr>
                  </a:outerShdw>
                </a:effectLst>
              </a:rPr>
            </a:br>
            <a:r>
              <a:rPr lang="en-US" sz="3200" b="1" smtClean="0">
                <a:solidFill>
                  <a:srgbClr val="0000FF"/>
                </a:solidFill>
                <a:effectLst>
                  <a:outerShdw blurRad="38100" dist="38100" dir="2700000" algn="tl">
                    <a:srgbClr val="000000">
                      <a:alpha val="43137"/>
                    </a:srgbClr>
                  </a:outerShdw>
                </a:effectLst>
              </a:rPr>
              <a:t>VI. COOPERATION WITH REGIONAL AND INTERNATIONAL BODIES</a:t>
            </a:r>
            <a:r>
              <a:rPr lang="en-US" b="1" u="sng" smtClean="0">
                <a:solidFill>
                  <a:srgbClr val="0000FF"/>
                </a:solidFill>
                <a:effectLst>
                  <a:outerShdw blurRad="38100" dist="38100" dir="2700000" algn="tl">
                    <a:srgbClr val="000000">
                      <a:alpha val="43137"/>
                    </a:srgbClr>
                  </a:outerShdw>
                </a:effectLst>
              </a:rPr>
              <a:t/>
            </a:r>
            <a:br>
              <a:rPr lang="en-US" b="1" u="sng" smtClean="0">
                <a:solidFill>
                  <a:srgbClr val="0000FF"/>
                </a:solidFill>
                <a:effectLst>
                  <a:outerShdw blurRad="38100" dist="38100" dir="2700000" algn="tl">
                    <a:srgbClr val="000000">
                      <a:alpha val="43137"/>
                    </a:srgbClr>
                  </a:outerShdw>
                </a:effectLst>
              </a:rPr>
            </a:b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42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defRPr/>
            </a:pPr>
            <a:r>
              <a:rPr lang="en-US" sz="3600" b="1" smtClean="0">
                <a:solidFill>
                  <a:srgbClr val="0000FF"/>
                </a:solidFill>
                <a:effectLst>
                  <a:outerShdw blurRad="38100" dist="38100" dir="2700000" algn="tl">
                    <a:srgbClr val="000000">
                      <a:alpha val="43137"/>
                    </a:srgbClr>
                  </a:outerShdw>
                </a:effectLst>
              </a:rPr>
              <a:t/>
            </a:r>
            <a:br>
              <a:rPr lang="en-US" sz="3600" b="1" smtClean="0">
                <a:solidFill>
                  <a:srgbClr val="0000FF"/>
                </a:solidFill>
                <a:effectLst>
                  <a:outerShdw blurRad="38100" dist="38100" dir="2700000" algn="tl">
                    <a:srgbClr val="000000">
                      <a:alpha val="43137"/>
                    </a:srgbClr>
                  </a:outerShdw>
                </a:effectLst>
              </a:rPr>
            </a:br>
            <a:r>
              <a:rPr lang="en-US" sz="3600" b="1" smtClean="0">
                <a:solidFill>
                  <a:srgbClr val="0000FF"/>
                </a:solidFill>
                <a:effectLst>
                  <a:outerShdw blurRad="38100" dist="38100" dir="2700000" algn="tl">
                    <a:srgbClr val="000000">
                      <a:alpha val="43137"/>
                    </a:srgbClr>
                  </a:outerShdw>
                </a:effectLst>
              </a:rPr>
              <a:t>VII. Synergy with other International bodies and centers</a:t>
            </a:r>
            <a:r>
              <a:rPr lang="en-US" b="1" u="sng" smtClean="0">
                <a:solidFill>
                  <a:srgbClr val="0000FF"/>
                </a:solidFill>
                <a:effectLst>
                  <a:outerShdw blurRad="38100" dist="38100" dir="2700000" algn="tl">
                    <a:srgbClr val="000000">
                      <a:alpha val="43137"/>
                    </a:srgbClr>
                  </a:outerShdw>
                </a:effectLst>
              </a:rPr>
              <a:t/>
            </a:r>
            <a:br>
              <a:rPr lang="en-US" b="1" u="sng" smtClean="0">
                <a:solidFill>
                  <a:srgbClr val="0000FF"/>
                </a:solidFill>
                <a:effectLst>
                  <a:outerShdw blurRad="38100" dist="38100" dir="2700000" algn="tl">
                    <a:srgbClr val="000000">
                      <a:alpha val="43137"/>
                    </a:srgbClr>
                  </a:outerShdw>
                </a:effectLst>
              </a:rPr>
            </a:br>
            <a:endParaRPr lang="en-US" b="1"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391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defRPr/>
            </a:pPr>
            <a:r>
              <a:rPr lang="en-US" sz="3200" b="1" smtClean="0">
                <a:solidFill>
                  <a:srgbClr val="0000FF"/>
                </a:solidFill>
                <a:effectLst>
                  <a:outerShdw blurRad="38100" dist="38100" dir="2700000" algn="tl">
                    <a:srgbClr val="000000">
                      <a:alpha val="43137"/>
                    </a:srgbClr>
                  </a:outerShdw>
                </a:effectLst>
              </a:rPr>
              <a:t/>
            </a:r>
            <a:br>
              <a:rPr lang="en-US" sz="3200" b="1" smtClean="0">
                <a:solidFill>
                  <a:srgbClr val="0000FF"/>
                </a:solidFill>
                <a:effectLst>
                  <a:outerShdw blurRad="38100" dist="38100" dir="2700000" algn="tl">
                    <a:srgbClr val="000000">
                      <a:alpha val="43137"/>
                    </a:srgbClr>
                  </a:outerShdw>
                </a:effectLst>
              </a:rPr>
            </a:br>
            <a:r>
              <a:rPr lang="en-US" sz="3200" b="1" smtClean="0">
                <a:solidFill>
                  <a:srgbClr val="0000FF"/>
                </a:solidFill>
                <a:effectLst>
                  <a:outerShdw blurRad="38100" dist="38100" dir="2700000" algn="tl">
                    <a:srgbClr val="000000">
                      <a:alpha val="43137"/>
                    </a:srgbClr>
                  </a:outerShdw>
                </a:effectLst>
              </a:rPr>
              <a:t>V- Information Dissemination for Arab Countries </a:t>
            </a:r>
            <a:r>
              <a:rPr lang="en-US" smtClean="0">
                <a:solidFill>
                  <a:srgbClr val="0000FF"/>
                </a:solidFill>
                <a:effectLst>
                  <a:outerShdw blurRad="38100" dist="38100" dir="2700000" algn="tl">
                    <a:srgbClr val="000000">
                      <a:alpha val="43137"/>
                    </a:srgbClr>
                  </a:outerShdw>
                </a:effectLst>
              </a:rPr>
              <a:t/>
            </a:r>
            <a:br>
              <a:rPr lang="en-US" smtClean="0">
                <a:solidFill>
                  <a:srgbClr val="0000FF"/>
                </a:solidFill>
                <a:effectLst>
                  <a:outerShdw blurRad="38100" dist="38100" dir="2700000" algn="tl">
                    <a:srgbClr val="000000">
                      <a:alpha val="43137"/>
                    </a:srgbClr>
                  </a:outerShdw>
                </a:effectLst>
              </a:rPr>
            </a:b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6114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8623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rtl="1">
              <a:defRPr/>
            </a:pPr>
            <a:r>
              <a:rPr lang="en-US" sz="3200" b="1" smtClean="0">
                <a:solidFill>
                  <a:srgbClr val="0000FF"/>
                </a:solidFill>
                <a:effectLst>
                  <a:outerShdw blurRad="38100" dist="38100" dir="2700000" algn="tl">
                    <a:srgbClr val="000000">
                      <a:alpha val="43137"/>
                    </a:srgbClr>
                  </a:outerShdw>
                </a:effectLst>
              </a:rPr>
              <a:t>The center's work plan for the years 22-25</a:t>
            </a:r>
            <a:r>
              <a:rPr lang="ar-EG" b="1" smtClean="0"/>
              <a:t/>
            </a:r>
            <a:br>
              <a:rPr lang="ar-EG" b="1" smtClean="0"/>
            </a:br>
            <a:r>
              <a:rPr lang="ar-SA" sz="3600" b="1" smtClean="0"/>
              <a:t>خطة عمل المركز للسنوات </a:t>
            </a:r>
            <a:r>
              <a:rPr lang="ar-EG" sz="3600" b="1" smtClean="0"/>
              <a:t>22-25</a:t>
            </a:r>
            <a:endParaRPr lang="en-US" sz="36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68314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rtl="1"/>
            <a:r>
              <a:rPr lang="en-US" sz="2400" b="1" smtClean="0"/>
              <a:t>Financial resources, challenges facing the regional center, current problems and proposed financing mechanisms</a:t>
            </a:r>
            <a:r>
              <a:rPr lang="ar-EG" sz="2400" b="1" smtClean="0"/>
              <a:t/>
            </a:r>
            <a:br>
              <a:rPr lang="ar-EG" sz="2400" b="1" smtClean="0"/>
            </a:br>
            <a:r>
              <a:rPr lang="ar-SA" sz="2000" b="1" smtClean="0"/>
              <a:t>الموارد المالية والتحديات التى تواجه المركز الإقليمى والمشكلات الحالية والآليات المقترحة للتمويل </a:t>
            </a:r>
            <a:endParaRPr lang="en-US" sz="2000" b="1"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8613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94902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7488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rtl="1">
              <a:defRPr/>
            </a:pPr>
            <a:r>
              <a:rPr lang="ar-EG" sz="2400" smtClean="0">
                <a:effectLst>
                  <a:outerShdw blurRad="38100" dist="38100" dir="2700000" algn="tl">
                    <a:srgbClr val="000000">
                      <a:alpha val="43137"/>
                    </a:srgbClr>
                  </a:outerShdw>
                </a:effectLst>
              </a:rPr>
              <a:t>توصيات الفريق العربى المعنى بمتابعة الإتفاقيات البيئية الدولية المعنية بالمواد الكيميائية والنفايات الخطرة الخاصة لإيجاد الآلية المناسبة لتمويل المركز </a:t>
            </a:r>
            <a:endParaRPr lang="en-US" sz="2400" dirty="0">
              <a:effectLst>
                <a:outerShdw blurRad="38100" dist="38100" dir="2700000" algn="tl">
                  <a:srgbClr val="000000">
                    <a:alpha val="43137"/>
                  </a:srgbClr>
                </a:outerShdw>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1552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rtl="1">
              <a:defRPr/>
            </a:pPr>
            <a:r>
              <a:rPr lang="ar-EG" sz="2800" b="1" smtClean="0">
                <a:effectLst>
                  <a:outerShdw blurRad="38100" dist="38100" dir="2700000" algn="tl">
                    <a:srgbClr val="000000">
                      <a:alpha val="43137"/>
                    </a:srgbClr>
                  </a:outerShdw>
                </a:effectLst>
              </a:rPr>
              <a:t>مجلس وزراء البيئة العرب </a:t>
            </a:r>
            <a:r>
              <a:rPr lang="ar-EG" sz="2800" b="1" smtClean="0"/>
              <a:t>المسئولين عن شئون البيئة</a:t>
            </a:r>
            <a:endParaRPr lang="en-US" sz="2800" b="1"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91507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85083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ar-EG" smtClean="0"/>
              <a:t>توصيات الإجتماع ال 37 للجامعة العربية </a:t>
            </a:r>
            <a:endParaRPr 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45155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59120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269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b="1" smtClean="0">
                <a:solidFill>
                  <a:srgbClr val="00B050"/>
                </a:solidFill>
                <a:latin typeface="Arial Rounded MT Bold" pitchFamily="34" charset="0"/>
              </a:rPr>
              <a:t>BCRC –EGYPT VISION</a:t>
            </a:r>
            <a:endParaRPr lang="ar-EG"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10539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defRPr/>
            </a:pPr>
            <a:r>
              <a:rPr lang="en-GB" sz="3200" b="1" smtClean="0">
                <a:cs typeface="+mn-cs"/>
              </a:rPr>
              <a:t>Core functions of the </a:t>
            </a:r>
            <a:br>
              <a:rPr lang="en-GB" sz="3200" b="1" smtClean="0">
                <a:cs typeface="+mn-cs"/>
              </a:rPr>
            </a:br>
            <a:r>
              <a:rPr lang="en-GB" sz="3200" b="1" smtClean="0">
                <a:cs typeface="+mn-cs"/>
              </a:rPr>
              <a:t>Basel Convention Regional Centres</a:t>
            </a:r>
            <a:endParaRPr lang="ar-EG" sz="3200" b="1" dirty="0">
              <a:cs typeface="+mn-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0706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7623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defRPr/>
            </a:pPr>
            <a:r>
              <a:rPr lang="en-US" sz="4000" b="1" smtClean="0">
                <a:solidFill>
                  <a:srgbClr val="0000FF"/>
                </a:solidFill>
                <a:effectLst>
                  <a:outerShdw blurRad="38100" dist="38100" dir="2700000" algn="tl">
                    <a:srgbClr val="000000">
                      <a:alpha val="43137"/>
                    </a:srgbClr>
                  </a:outerShdw>
                </a:effectLst>
              </a:rPr>
              <a:t/>
            </a:r>
            <a:br>
              <a:rPr lang="en-US" sz="4000" b="1" smtClean="0">
                <a:solidFill>
                  <a:srgbClr val="0000FF"/>
                </a:solidFill>
                <a:effectLst>
                  <a:outerShdw blurRad="38100" dist="38100" dir="2700000" algn="tl">
                    <a:srgbClr val="000000">
                      <a:alpha val="43137"/>
                    </a:srgbClr>
                  </a:outerShdw>
                </a:effectLst>
              </a:rPr>
            </a:br>
            <a:r>
              <a:rPr lang="en-US" sz="4000" b="1" smtClean="0">
                <a:solidFill>
                  <a:srgbClr val="0000FF"/>
                </a:solidFill>
                <a:effectLst>
                  <a:outerShdw blurRad="38100" dist="38100" dir="2700000" algn="tl">
                    <a:srgbClr val="000000">
                      <a:alpha val="43137"/>
                    </a:srgbClr>
                  </a:outerShdw>
                </a:effectLst>
              </a:rPr>
              <a:t>I- GOVERNANCE ACTIVITIES</a:t>
            </a:r>
            <a:r>
              <a:rPr lang="en-US" b="1" smtClean="0">
                <a:solidFill>
                  <a:srgbClr val="0000FF"/>
                </a:solidFill>
                <a:effectLst>
                  <a:outerShdw blurRad="38100" dist="38100" dir="2700000" algn="tl">
                    <a:srgbClr val="000000">
                      <a:alpha val="43137"/>
                    </a:srgbClr>
                  </a:outerShdw>
                </a:effectLst>
              </a:rPr>
              <a:t/>
            </a:r>
            <a:br>
              <a:rPr lang="en-US" b="1" smtClean="0">
                <a:solidFill>
                  <a:srgbClr val="0000FF"/>
                </a:solidFill>
                <a:effectLst>
                  <a:outerShdw blurRad="38100" dist="38100" dir="2700000" algn="tl">
                    <a:srgbClr val="000000">
                      <a:alpha val="43137"/>
                    </a:srgbClr>
                  </a:outerShdw>
                </a:effectLst>
              </a:rPr>
            </a:br>
            <a:endParaRPr lang="ar-EG"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0783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0141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defRPr/>
            </a:pPr>
            <a:r>
              <a:rPr lang="en-US" sz="4000" b="1" smtClean="0">
                <a:solidFill>
                  <a:srgbClr val="0000FF"/>
                </a:solidFill>
                <a:effectLst>
                  <a:outerShdw blurRad="38100" dist="38100" dir="2700000" algn="tl">
                    <a:srgbClr val="000000">
                      <a:alpha val="43137"/>
                    </a:srgbClr>
                  </a:outerShdw>
                </a:effectLst>
              </a:rPr>
              <a:t/>
            </a:r>
            <a:br>
              <a:rPr lang="en-US" sz="4000" b="1" smtClean="0">
                <a:solidFill>
                  <a:srgbClr val="0000FF"/>
                </a:solidFill>
                <a:effectLst>
                  <a:outerShdw blurRad="38100" dist="38100" dir="2700000" algn="tl">
                    <a:srgbClr val="000000">
                      <a:alpha val="43137"/>
                    </a:srgbClr>
                  </a:outerShdw>
                </a:effectLst>
              </a:rPr>
            </a:br>
            <a:r>
              <a:rPr lang="en-US" sz="4000" b="1" smtClean="0">
                <a:solidFill>
                  <a:srgbClr val="0000FF"/>
                </a:solidFill>
                <a:effectLst>
                  <a:outerShdw blurRad="38100" dist="38100" dir="2700000" algn="tl">
                    <a:srgbClr val="000000">
                      <a:alpha val="43137"/>
                    </a:srgbClr>
                  </a:outerShdw>
                </a:effectLst>
              </a:rPr>
              <a:t>II. Institutional Development</a:t>
            </a:r>
            <a:r>
              <a:rPr lang="en-US" smtClean="0">
                <a:solidFill>
                  <a:srgbClr val="0000FF"/>
                </a:solidFill>
                <a:effectLst>
                  <a:outerShdw blurRad="38100" dist="38100" dir="2700000" algn="tl">
                    <a:srgbClr val="000000">
                      <a:alpha val="43137"/>
                    </a:srgbClr>
                  </a:outerShdw>
                </a:effectLst>
              </a:rPr>
              <a:t/>
            </a:r>
            <a:br>
              <a:rPr lang="en-US" smtClean="0">
                <a:solidFill>
                  <a:srgbClr val="0000FF"/>
                </a:solidFill>
                <a:effectLst>
                  <a:outerShdw blurRad="38100" dist="38100" dir="2700000" algn="tl">
                    <a:srgbClr val="000000">
                      <a:alpha val="43137"/>
                    </a:srgbClr>
                  </a:outerShdw>
                </a:effectLst>
              </a:rPr>
            </a:br>
            <a:endParaRPr lang="ar-EG"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4684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defRPr/>
            </a:pPr>
            <a:r>
              <a:rPr lang="en-US" sz="2800" b="1" smtClean="0">
                <a:solidFill>
                  <a:srgbClr val="0000FF"/>
                </a:solidFill>
                <a:effectLst>
                  <a:outerShdw blurRad="38100" dist="38100" dir="2700000" algn="tl">
                    <a:srgbClr val="000000">
                      <a:alpha val="43137"/>
                    </a:srgbClr>
                  </a:outerShdw>
                </a:effectLst>
              </a:rPr>
              <a:t>III. Activities of the Regional Center from 2018 to date</a:t>
            </a:r>
            <a:r>
              <a:rPr lang="en-US" sz="2800" smtClean="0"/>
              <a:t/>
            </a:r>
            <a:br>
              <a:rPr lang="en-US" sz="2800" smtClean="0"/>
            </a:br>
            <a:r>
              <a:rPr lang="ar-SA" sz="2800" b="1" smtClean="0"/>
              <a:t>أنشطة المركز الإقليمى منذ 2018 حتى تاريخه</a:t>
            </a:r>
            <a:endParaRPr lang="en-US" sz="28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50409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Words>
  <Application>Microsoft Office PowerPoint</Application>
  <PresentationFormat>On-screen Show (4:3)</PresentationFormat>
  <Paragraphs>16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BCRC –EGYPT VISION</vt:lpstr>
      <vt:lpstr>Core functions of the  Basel Convention Regional Centres</vt:lpstr>
      <vt:lpstr>PowerPoint Presentation</vt:lpstr>
      <vt:lpstr> I- GOVERNANCE ACTIVITIES </vt:lpstr>
      <vt:lpstr>PowerPoint Presentation</vt:lpstr>
      <vt:lpstr> II. Institutional Development </vt:lpstr>
      <vt:lpstr>III. Activities of the Regional Center from 2018 to date أنشطة المركز الإقليمى منذ 2018 حتى تاريخه</vt:lpstr>
      <vt:lpstr>“Foreseeing the future on the professional development in the framework of technology transfer to the Arab states under the umbrella of multilateral international agreements”  Saturday, March 26, 2022,  Salah El Din Ballroom, Sheraton Cairo Hotel</vt:lpstr>
      <vt:lpstr>LOTUSTTD</vt:lpstr>
      <vt:lpstr>Activities : On Going Project</vt:lpstr>
      <vt:lpstr>PowerPoint Presentation</vt:lpstr>
      <vt:lpstr> VI. COOPERATION WITH REGIONAL AND INTERNATIONAL BODIES </vt:lpstr>
      <vt:lpstr> VII. Synergy with other International bodies and centers </vt:lpstr>
      <vt:lpstr> V- Information Dissemination for Arab Countries  </vt:lpstr>
      <vt:lpstr>PowerPoint Presentation</vt:lpstr>
      <vt:lpstr>The center's work plan for the years 22-25 خطة عمل المركز للسنوات 22-25</vt:lpstr>
      <vt:lpstr>Financial resources, challenges facing the regional center, current problems and proposed financing mechanisms الموارد المالية والتحديات التى تواجه المركز الإقليمى والمشكلات الحالية والآليات المقترحة للتمويل </vt:lpstr>
      <vt:lpstr>PowerPoint Presentation</vt:lpstr>
      <vt:lpstr>توصيات الفريق العربى المعنى بمتابعة الإتفاقيات البيئية الدولية المعنية بالمواد الكيميائية والنفايات الخطرة الخاصة لإيجاد الآلية المناسبة لتمويل المركز </vt:lpstr>
      <vt:lpstr>مجلس وزراء البيئة العرب المسئولين عن شئون البيئة</vt:lpstr>
      <vt:lpstr>PowerPoint Presentation</vt:lpstr>
      <vt:lpstr>توصيات الإجتماع ال 37 للجامعة العربية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MANG2</dc:creator>
  <cp:lastModifiedBy>MANG2</cp:lastModifiedBy>
  <cp:revision>1</cp:revision>
  <dcterms:created xsi:type="dcterms:W3CDTF">2022-06-11T15:35:08Z</dcterms:created>
  <dcterms:modified xsi:type="dcterms:W3CDTF">2022-06-11T15:35:08Z</dcterms:modified>
</cp:coreProperties>
</file>